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notesMasterIdLst>
    <p:notesMasterId r:id="rId15"/>
  </p:notesMasterIdLst>
  <p:handoutMasterIdLst>
    <p:handoutMasterId r:id="rId16"/>
  </p:handoutMasterIdLst>
  <p:sldIdLst>
    <p:sldId id="349" r:id="rId5"/>
    <p:sldId id="333" r:id="rId6"/>
    <p:sldId id="265" r:id="rId7"/>
    <p:sldId id="351" r:id="rId8"/>
    <p:sldId id="342" r:id="rId9"/>
    <p:sldId id="263" r:id="rId10"/>
    <p:sldId id="350" r:id="rId11"/>
    <p:sldId id="284" r:id="rId12"/>
    <p:sldId id="264" r:id="rId13"/>
    <p:sldId id="285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2800"/>
    <a:srgbClr val="FF3300"/>
    <a:srgbClr val="F2C400"/>
    <a:srgbClr val="FFCC00"/>
    <a:srgbClr val="E87744"/>
    <a:srgbClr val="0086D0"/>
    <a:srgbClr val="FF4F37"/>
    <a:srgbClr val="FF2609"/>
    <a:srgbClr val="EBA241"/>
    <a:srgbClr val="FAE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2" dt="2021-05-19T13:13:38.539"/>
    <p1510:client id="{C25910A9-EACC-4A52-9E44-C217D0AF08D5}" v="28" dt="2021-05-19T13:12:25.7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6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ru-RU" sz="2400" b="0" dirty="0">
                <a:latin typeface="+mj-lt"/>
              </a:rPr>
              <a:t>Осведомленность людей о селекции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Осведомленность людей о селекции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2A6-4670-8E6A-889E9AB755A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2A6-4670-8E6A-889E9AB755A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2A6-4670-8E6A-889E9AB755A6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2A6-4670-8E6A-889E9AB755A6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200" b="0" i="0" u="none" strike="noStrike" kern="1200" baseline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4FBC50B-AF19-4FE5-B6F7-77DB6754E328}" type="PERCENTAGE">
                      <a:rPr lang="en-US" sz="1200"/>
                      <a:pPr>
                        <a:defRPr sz="1200"/>
                      </a:pPr>
                      <a:t>[ПРОЦЕНТ]</a:t>
                    </a:fld>
                    <a:endParaRPr lang="ru-RU"/>
                  </a:p>
                </c:rich>
              </c:tx>
              <c:spPr>
                <a:noFill/>
                <a:ln>
                  <a:solidFill>
                    <a:schemeClr val="bg1"/>
                  </a:solidFill>
                </a:ln>
                <a:effectLst>
                  <a:softEdge rad="0"/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2A6-4670-8E6A-889E9AB755A6}"/>
                </c:ext>
              </c:extLst>
            </c:dLbl>
            <c:spPr>
              <a:noFill/>
              <a:ln>
                <a:noFill/>
              </a:ln>
              <a:effectLst>
                <a:softEdge rad="0"/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Отсутствие верного представления</c:v>
                </c:pt>
                <c:pt idx="1">
                  <c:v>Имеют слабое представление</c:v>
                </c:pt>
                <c:pt idx="2">
                  <c:v>Имеют общее представление</c:v>
                </c:pt>
                <c:pt idx="3">
                  <c:v>Понимают в полной мере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35</c:v>
                </c:pt>
                <c:pt idx="1">
                  <c:v>34</c:v>
                </c:pt>
                <c:pt idx="2">
                  <c:v>7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2A6-4670-8E6A-889E9AB75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1281420647828917"/>
          <c:y val="0.86269842622756676"/>
          <c:w val="0.78651595447487832"/>
          <c:h val="0.123628298655192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Consolas" panose="020B0609020204030204" pitchFamily="49" charset="0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C47612C-0FE7-4205-8BC4-70FBEA4A36E6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EDAD52-4BDA-4927-996F-EC12957648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6066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BD5B46D-BC96-446D-9FB6-CF7F06AE6134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E56F106-19E0-41EB-BEBB-51649E7F136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847891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19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75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11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046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066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58BC8-2F1F-BE4B-83FA-71165AF1B3E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921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92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E56F106-19E0-41EB-BEBB-51649E7F136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125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C3E6E1-22DB-46C9-B5BC-BB524C07B836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8EC5FC9-F7D0-0141-850B-7623CA81A77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B8F839E6-7F1F-6E4D-B83C-F5DA99E98229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5EACA50E-A3A8-9D41-B30C-03B00FB2DEF0}"/>
              </a:ext>
            </a:extLst>
          </p:cNvPr>
          <p:cNvSpPr/>
          <p:nvPr userDrawn="1"/>
        </p:nvSpPr>
        <p:spPr>
          <a:xfrm>
            <a:off x="5664569" y="541205"/>
            <a:ext cx="283407" cy="283407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A92073B-F20B-034A-BC3A-9B993F0DD0BA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C4091F50-D240-B145-B0B1-DAEDDFDE34AD}"/>
              </a:ext>
            </a:extLst>
          </p:cNvPr>
          <p:cNvSpPr/>
          <p:nvPr userDrawn="1"/>
        </p:nvSpPr>
        <p:spPr>
          <a:xfrm>
            <a:off x="0" y="-1994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Два объект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вал 12">
            <a:extLst>
              <a:ext uri="{FF2B5EF4-FFF2-40B4-BE49-F238E27FC236}">
                <a16:creationId xmlns:a16="http://schemas.microsoft.com/office/drawing/2014/main" id="{71DAD948-6707-714E-9E8F-26A36F4AE20E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5F81511-AC79-6748-869A-9982CD568B16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A6F72D4E-9F4D-6341-9F9E-63E01AF59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54414" y="265113"/>
            <a:ext cx="6089650" cy="6089650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406929-37C3-474A-BA39-B1579F7DB836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A2F758DC-4792-1D42-83A8-ED4E6CD5F7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97279" y="2322728"/>
            <a:ext cx="4144096" cy="4032225"/>
          </a:xfrm>
        </p:spPr>
        <p:txBody>
          <a:bodyPr rtlCol="0"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CB8633A-7C70-3C48-8FEE-69941AF2B466}"/>
              </a:ext>
            </a:extLst>
          </p:cNvPr>
          <p:cNvSpPr/>
          <p:nvPr userDrawn="1"/>
        </p:nvSpPr>
        <p:spPr>
          <a:xfrm>
            <a:off x="5535466" y="5600935"/>
            <a:ext cx="643415" cy="643415"/>
          </a:xfrm>
          <a:prstGeom prst="ellipse">
            <a:avLst/>
          </a:prstGeom>
          <a:noFill/>
          <a:ln w="381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23B967D9-597D-E14A-AE80-4C3877655FB2}"/>
              </a:ext>
            </a:extLst>
          </p:cNvPr>
          <p:cNvSpPr/>
          <p:nvPr userDrawn="1"/>
        </p:nvSpPr>
        <p:spPr>
          <a:xfrm>
            <a:off x="5664569" y="541205"/>
            <a:ext cx="283407" cy="283407"/>
          </a:xfrm>
          <a:prstGeom prst="ellipse">
            <a:avLst/>
          </a:pr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7114435-8CC0-E744-B541-8EF28B774ECF}"/>
              </a:ext>
            </a:extLst>
          </p:cNvPr>
          <p:cNvSpPr/>
          <p:nvPr userDrawn="1"/>
        </p:nvSpPr>
        <p:spPr>
          <a:xfrm flipV="1">
            <a:off x="11885583" y="3453319"/>
            <a:ext cx="167338" cy="167338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BB844B6D-9772-1D4A-A22A-19F6A1250CD6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4834FA13-7139-8546-99A9-CF39B5EDFDF5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9746C656-7A16-8445-80B5-88C23703E694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E0A223A-22AD-6D40-9B6F-62F488036D58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1DB8FD84-D022-E842-9B56-88F0574EBD30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42F4DC0E-4CC4-374D-BE14-132577B95A70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id="{A4E00522-1D16-F244-89FE-668EEBD08F2B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7" name="Заголовок 1">
            <a:extLst>
              <a:ext uri="{FF2B5EF4-FFF2-40B4-BE49-F238E27FC236}">
                <a16:creationId xmlns:a16="http://schemas.microsoft.com/office/drawing/2014/main" id="{C4C5AC59-B537-D54C-9B5C-55B75E9117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4144095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253830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CC176E-2897-450B-B0FB-89D8F0834F12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A2141DD-8D8D-FA43-BD4F-2CFC93C87782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71A62821-5E0F-DE41-B5C2-17A3A7277F4E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C311AE14-D8F0-1D4C-9D8D-60383658279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1F2BE645-D4F2-304C-9AFA-473D8F888A85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93640330-30A6-6948-87A7-9DE6D41794F5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ADFB6548-D83C-1D4E-AE87-2E8F1D3D0FA7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D97C7400-7EDC-8845-AB5A-80FB8175C1E2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BC941C44-9B96-0040-8C71-D8364EB577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E014993B-5057-2A4C-9CA0-383DC5504020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1" name="Овал 30">
            <a:extLst>
              <a:ext uri="{FF2B5EF4-FFF2-40B4-BE49-F238E27FC236}">
                <a16:creationId xmlns:a16="http://schemas.microsoft.com/office/drawing/2014/main" id="{43B110E8-1FE2-BC47-A5AE-4C698B688B65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2" name="Овал 31">
            <a:extLst>
              <a:ext uri="{FF2B5EF4-FFF2-40B4-BE49-F238E27FC236}">
                <a16:creationId xmlns:a16="http://schemas.microsoft.com/office/drawing/2014/main" id="{87DACF2F-5D4D-434D-8786-E4DF0385E6F6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CFE816CC-CBCA-7946-B9E5-E9649EF369BE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4969C9-F224-4E12-B84B-167A917DE76C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4" name="Рисунок 3">
            <a:extLst>
              <a:ext uri="{FF2B5EF4-FFF2-40B4-BE49-F238E27FC236}">
                <a16:creationId xmlns:a16="http://schemas.microsoft.com/office/drawing/2014/main" id="{C950F4E3-11A9-2549-A00D-601AEF6E49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3"/>
            </a:solidFill>
          </a:ln>
        </p:spPr>
        <p:txBody>
          <a:bodyPr rtlCol="0" anchor="ctr"/>
          <a:lstStyle>
            <a:lvl1pPr algn="ctr"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21" name="Рисунок 3">
            <a:extLst>
              <a:ext uri="{FF2B5EF4-FFF2-40B4-BE49-F238E27FC236}">
                <a16:creationId xmlns:a16="http://schemas.microsoft.com/office/drawing/2014/main" id="{21B5A175-E633-E74F-AE3B-DF58F989F44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6"/>
            </a:solidFill>
          </a:ln>
        </p:spPr>
        <p:txBody>
          <a:bodyPr rtlCol="0" anchor="ctr"/>
          <a:lstStyle>
            <a:lvl1pPr algn="ctr"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22" name="Рисунок 3">
            <a:extLst>
              <a:ext uri="{FF2B5EF4-FFF2-40B4-BE49-F238E27FC236}">
                <a16:creationId xmlns:a16="http://schemas.microsoft.com/office/drawing/2014/main" id="{261D2778-BA56-D247-9B2C-28D010C9D4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1"/>
            </a:solidFill>
          </a:ln>
        </p:spPr>
        <p:txBody>
          <a:bodyPr rtlCol="0" anchor="ctr"/>
          <a:lstStyle>
            <a:lvl1pPr algn="ctr"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2DAF6EFF-134E-BA40-8B51-917FDE13C07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486968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Место для имени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188BF917-678C-1249-95B9-7FD2AC7B2231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486968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Место для имени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BAFF17AE-3EA2-2D47-BCDD-E5587B127062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486968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Место для имени</a:t>
            </a: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F2D7EDB7-7C02-0245-8A1F-553F094A442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8CF5D165-4F6F-2447-8B9E-8B0D94808ED3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146C35C7-7133-4C43-BBF7-575440F7BAD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D33DD7BE-C379-5C42-9FB0-EF72161049F4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743DFC41-C6DE-7942-9358-E23A1EE8759D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A2ABB593-7229-9548-8BCC-C947B1BF8D93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986D2413-D60D-484E-ACAB-31891AFDA133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86090E0F-345E-3D4B-8886-95D8A4A7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5868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17873" y="758952"/>
            <a:ext cx="7356255" cy="3566160"/>
          </a:xfrm>
          <a:prstGeom prst="rect">
            <a:avLst/>
          </a:prstGeom>
        </p:spPr>
        <p:txBody>
          <a:bodyPr rtlCol="0" anchor="b" anchorCtr="0">
            <a:normAutofit/>
          </a:bodyPr>
          <a:lstStyle>
            <a:lvl1pPr algn="ctr">
              <a:lnSpc>
                <a:spcPct val="9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417873" y="4663440"/>
            <a:ext cx="7356255" cy="1143000"/>
          </a:xfrm>
        </p:spPr>
        <p:txBody>
          <a:bodyPr lIns="91440" rIns="91440" rtlCol="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158240" y="4485132"/>
            <a:ext cx="9875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Дата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33AB16-7262-4778-AD65-6CCE90CE955E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8675A452-E352-BE40-9E44-7C0E90F4DBC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72E00246-7C7C-8E48-B95E-02BE89F197F5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BF1652A-A323-BC48-9A00-7ECF1C4E1DA4}"/>
              </a:ext>
            </a:extLst>
          </p:cNvPr>
          <p:cNvSpPr/>
          <p:nvPr userDrawn="1"/>
        </p:nvSpPr>
        <p:spPr>
          <a:xfrm>
            <a:off x="11634902" y="2565781"/>
            <a:ext cx="283407" cy="283407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733BC29-8FD1-CB45-8FF6-0C7CC3CB423D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4C67EB1F-C984-B840-BD1F-FD174D01A3AF}"/>
              </a:ext>
            </a:extLst>
          </p:cNvPr>
          <p:cNvSpPr/>
          <p:nvPr userDrawn="1"/>
        </p:nvSpPr>
        <p:spPr>
          <a:xfrm>
            <a:off x="6135" y="0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9D75F8B1-A294-E349-BD08-B06B2954212A}"/>
              </a:ext>
            </a:extLst>
          </p:cNvPr>
          <p:cNvGrpSpPr/>
          <p:nvPr userDrawn="1"/>
        </p:nvGrpSpPr>
        <p:grpSpPr>
          <a:xfrm>
            <a:off x="495300" y="0"/>
            <a:ext cx="11201400" cy="6880860"/>
            <a:chOff x="495300" y="0"/>
            <a:chExt cx="11201400" cy="6880860"/>
          </a:xfrm>
        </p:grpSpPr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id="{5942EFAD-842E-9C46-9853-C0F135D24007}"/>
                </a:ext>
              </a:extLst>
            </p:cNvPr>
            <p:cNvSpPr/>
            <p:nvPr userDrawn="1"/>
          </p:nvSpPr>
          <p:spPr>
            <a:xfrm>
              <a:off x="495300" y="0"/>
              <a:ext cx="1337265" cy="6880860"/>
            </a:xfrm>
            <a:custGeom>
              <a:avLst/>
              <a:gdLst>
                <a:gd name="connsiteX0" fmla="*/ 1173967 w 1337265"/>
                <a:gd name="connsiteY0" fmla="*/ 0 h 6880860"/>
                <a:gd name="connsiteX1" fmla="*/ 1319300 w 1337265"/>
                <a:gd name="connsiteY1" fmla="*/ 0 h 6880860"/>
                <a:gd name="connsiteX2" fmla="*/ 1204253 w 1337265"/>
                <a:gd name="connsiteY2" fmla="*/ 146399 h 6880860"/>
                <a:gd name="connsiteX3" fmla="*/ 114300 w 1337265"/>
                <a:gd name="connsiteY3" fmla="*/ 3429000 h 6880860"/>
                <a:gd name="connsiteX4" fmla="*/ 1204253 w 1337265"/>
                <a:gd name="connsiteY4" fmla="*/ 6711601 h 6880860"/>
                <a:gd name="connsiteX5" fmla="*/ 1337265 w 1337265"/>
                <a:gd name="connsiteY5" fmla="*/ 6880860 h 6880860"/>
                <a:gd name="connsiteX6" fmla="*/ 1191931 w 1337265"/>
                <a:gd name="connsiteY6" fmla="*/ 6880860 h 6880860"/>
                <a:gd name="connsiteX7" fmla="*/ 1112661 w 1337265"/>
                <a:gd name="connsiteY7" fmla="*/ 6779988 h 6880860"/>
                <a:gd name="connsiteX8" fmla="*/ 0 w 1337265"/>
                <a:gd name="connsiteY8" fmla="*/ 3429000 h 6880860"/>
                <a:gd name="connsiteX9" fmla="*/ 1112661 w 1337265"/>
                <a:gd name="connsiteY9" fmla="*/ 78012 h 6880860"/>
                <a:gd name="connsiteX10" fmla="*/ 1173967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173967" y="0"/>
                  </a:moveTo>
                  <a:lnTo>
                    <a:pt x="1319300" y="0"/>
                  </a:lnTo>
                  <a:lnTo>
                    <a:pt x="1204253" y="146399"/>
                  </a:lnTo>
                  <a:cubicBezTo>
                    <a:pt x="519693" y="1061765"/>
                    <a:pt x="114300" y="2198040"/>
                    <a:pt x="114300" y="3429000"/>
                  </a:cubicBezTo>
                  <a:cubicBezTo>
                    <a:pt x="114300" y="4659960"/>
                    <a:pt x="519693" y="5796235"/>
                    <a:pt x="1204253" y="6711601"/>
                  </a:cubicBezTo>
                  <a:lnTo>
                    <a:pt x="1337265" y="6880860"/>
                  </a:lnTo>
                  <a:lnTo>
                    <a:pt x="1191931" y="6880860"/>
                  </a:lnTo>
                  <a:lnTo>
                    <a:pt x="1112661" y="6779988"/>
                  </a:lnTo>
                  <a:cubicBezTo>
                    <a:pt x="413839" y="5845552"/>
                    <a:pt x="0" y="4685605"/>
                    <a:pt x="0" y="3429000"/>
                  </a:cubicBezTo>
                  <a:cubicBezTo>
                    <a:pt x="0" y="2172395"/>
                    <a:pt x="413839" y="1012448"/>
                    <a:pt x="1112661" y="78012"/>
                  </a:cubicBezTo>
                  <a:lnTo>
                    <a:pt x="117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id="{BE0B7AF7-52C0-EB45-93DE-79DFF44F5AAE}"/>
                </a:ext>
              </a:extLst>
            </p:cNvPr>
            <p:cNvSpPr/>
            <p:nvPr userDrawn="1"/>
          </p:nvSpPr>
          <p:spPr>
            <a:xfrm>
              <a:off x="10359435" y="0"/>
              <a:ext cx="1337265" cy="6880860"/>
            </a:xfrm>
            <a:custGeom>
              <a:avLst/>
              <a:gdLst>
                <a:gd name="connsiteX0" fmla="*/ 17965 w 1337265"/>
                <a:gd name="connsiteY0" fmla="*/ 0 h 6880860"/>
                <a:gd name="connsiteX1" fmla="*/ 163299 w 1337265"/>
                <a:gd name="connsiteY1" fmla="*/ 0 h 6880860"/>
                <a:gd name="connsiteX2" fmla="*/ 224604 w 1337265"/>
                <a:gd name="connsiteY2" fmla="*/ 78012 h 6880860"/>
                <a:gd name="connsiteX3" fmla="*/ 1337265 w 1337265"/>
                <a:gd name="connsiteY3" fmla="*/ 3429000 h 6880860"/>
                <a:gd name="connsiteX4" fmla="*/ 224604 w 1337265"/>
                <a:gd name="connsiteY4" fmla="*/ 6779988 h 6880860"/>
                <a:gd name="connsiteX5" fmla="*/ 145334 w 1337265"/>
                <a:gd name="connsiteY5" fmla="*/ 6880860 h 6880860"/>
                <a:gd name="connsiteX6" fmla="*/ 0 w 1337265"/>
                <a:gd name="connsiteY6" fmla="*/ 6880860 h 6880860"/>
                <a:gd name="connsiteX7" fmla="*/ 133012 w 1337265"/>
                <a:gd name="connsiteY7" fmla="*/ 6711601 h 6880860"/>
                <a:gd name="connsiteX8" fmla="*/ 1222965 w 1337265"/>
                <a:gd name="connsiteY8" fmla="*/ 3429000 h 6880860"/>
                <a:gd name="connsiteX9" fmla="*/ 133012 w 1337265"/>
                <a:gd name="connsiteY9" fmla="*/ 146399 h 6880860"/>
                <a:gd name="connsiteX10" fmla="*/ 17965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7965" y="0"/>
                  </a:moveTo>
                  <a:lnTo>
                    <a:pt x="163299" y="0"/>
                  </a:lnTo>
                  <a:lnTo>
                    <a:pt x="224604" y="78012"/>
                  </a:lnTo>
                  <a:cubicBezTo>
                    <a:pt x="923426" y="1012448"/>
                    <a:pt x="1337265" y="2172395"/>
                    <a:pt x="1337265" y="3429000"/>
                  </a:cubicBezTo>
                  <a:cubicBezTo>
                    <a:pt x="1337265" y="4685605"/>
                    <a:pt x="923426" y="5845552"/>
                    <a:pt x="224604" y="6779988"/>
                  </a:cubicBezTo>
                  <a:lnTo>
                    <a:pt x="145334" y="6880860"/>
                  </a:lnTo>
                  <a:lnTo>
                    <a:pt x="0" y="6880860"/>
                  </a:lnTo>
                  <a:lnTo>
                    <a:pt x="133012" y="6711601"/>
                  </a:lnTo>
                  <a:cubicBezTo>
                    <a:pt x="817572" y="5796235"/>
                    <a:pt x="1222965" y="4659960"/>
                    <a:pt x="1222965" y="3429000"/>
                  </a:cubicBezTo>
                  <a:cubicBezTo>
                    <a:pt x="1222965" y="2198040"/>
                    <a:pt x="817572" y="1061765"/>
                    <a:pt x="133012" y="146399"/>
                  </a:cubicBezTo>
                  <a:lnTo>
                    <a:pt x="17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1665D7-3930-4833-A947-A83D96138EC4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D06E6D77-4CA3-764C-99E1-7D2CFE6B929E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1D155117-8A2A-414B-9598-C2919DF747DC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id="{53838F88-99DE-9246-A83B-9C7DB6AE99EF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D031FBA2-FD0D-7346-8941-4861923E15CF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022D5D5E-3339-5D47-9E1C-8897082672DB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13BE7267-458F-A141-8480-10E9FB55367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A71A438B-57BE-F445-AFBB-BBB2270E9BB4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040C74AA-3663-2A49-AA62-C9207F22BF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8E70AAE0-F405-8C4D-B2F2-BC73ABD2560F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FC72AC8A-19AA-5641-88DA-414732A1A643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B0FF4153-FE4A-204C-B4B4-F331F8058F73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C0910027-B57E-5C4C-B196-C2CF16EB6B83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D5469-70E7-419A-B5DA-1182B28CDAE7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12" name="Номер слайда 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DD896C11-7092-DD43-9676-23A81081B75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D39FB8D4-533A-0C44-89B5-487470B0B82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C642B0AB-C322-C14B-B2A1-E9F144473219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47ABE4C7-7926-3949-9205-07E33FB2D2CE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E1B43F26-6C7C-4D43-9D1C-A0F792F54874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8" name="Овал 17">
              <a:extLst>
                <a:ext uri="{FF2B5EF4-FFF2-40B4-BE49-F238E27FC236}">
                  <a16:creationId xmlns:a16="http://schemas.microsoft.com/office/drawing/2014/main" id="{C53D175F-F9D4-DD4E-81B9-495A2E867249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852D03A0-BBCF-2042-832A-8082F1377835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E2831508-70C2-2F43-998D-55CE4837BA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232ACE3-4E65-6243-9416-19BFA39FD92C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6A372105-F1CB-9149-A4B9-C151B3CCB9B4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CAE2DDF3-5C18-5644-8994-8CD902656DE8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0383F4E3-E6C1-BB40-90E6-290C140F9A07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1187A4-F659-4BF7-8B81-A9B125D3633C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7B23D2B0-E152-D14D-8154-8DD47BD10DF3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8A3BEDF6-5ABA-3B42-99BB-4438813B1A4B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A9CF8BE7-F2AC-AB4C-900F-F64D55111EFC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5EF4254B-D281-684E-BD0B-63AEC0AC197C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75537D-F423-4A69-B740-76ED3C8376BC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Овал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5751389" cy="1369074"/>
          </a:xfrm>
          <a:prstGeom prst="rect">
            <a:avLst/>
          </a:prstGeom>
        </p:spPr>
        <p:txBody>
          <a:bodyPr lIns="0" rIns="0" rtlCol="0" anchor="ctr">
            <a:normAutofit/>
          </a:bodyPr>
          <a:lstStyle>
            <a:lvl1pPr>
              <a:defRPr sz="4000" cap="all" baseline="0"/>
            </a:lvl1pPr>
          </a:lstStyle>
          <a:p>
            <a:pPr rtl="0"/>
            <a:r>
              <a:rPr lang="ru-RU" noProof="0"/>
              <a:t>Место для заголовка</a:t>
            </a:r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384D173E-9054-4C40-98EA-A6EAC4D851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1641" y="0"/>
            <a:ext cx="4270360" cy="6858001"/>
          </a:xfrm>
          <a:custGeom>
            <a:avLst/>
            <a:gdLst>
              <a:gd name="connsiteX0" fmla="*/ 1904091 w 4305219"/>
              <a:gd name="connsiteY0" fmla="*/ 0 h 6913983"/>
              <a:gd name="connsiteX1" fmla="*/ 4305219 w 4305219"/>
              <a:gd name="connsiteY1" fmla="*/ 0 h 6913983"/>
              <a:gd name="connsiteX2" fmla="*/ 4305219 w 4305219"/>
              <a:gd name="connsiteY2" fmla="*/ 6913983 h 6913983"/>
              <a:gd name="connsiteX3" fmla="*/ 1818156 w 4305219"/>
              <a:gd name="connsiteY3" fmla="*/ 6913983 h 6913983"/>
              <a:gd name="connsiteX4" fmla="*/ 1507580 w 4305219"/>
              <a:gd name="connsiteY4" fmla="*/ 6681739 h 6913983"/>
              <a:gd name="connsiteX5" fmla="*/ 0 w 4305219"/>
              <a:gd name="connsiteY5" fmla="*/ 3484983 h 6913983"/>
              <a:gd name="connsiteX6" fmla="*/ 1826504 w 4305219"/>
              <a:gd name="connsiteY6" fmla="*/ 49741 h 691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5219" h="6913983">
                <a:moveTo>
                  <a:pt x="1904091" y="0"/>
                </a:moveTo>
                <a:lnTo>
                  <a:pt x="4305219" y="0"/>
                </a:lnTo>
                <a:lnTo>
                  <a:pt x="4305219" y="6913983"/>
                </a:lnTo>
                <a:lnTo>
                  <a:pt x="1818156" y="6913983"/>
                </a:lnTo>
                <a:lnTo>
                  <a:pt x="1507580" y="6681739"/>
                </a:lnTo>
                <a:cubicBezTo>
                  <a:pt x="586863" y="5921896"/>
                  <a:pt x="0" y="4771974"/>
                  <a:pt x="0" y="3484983"/>
                </a:cubicBezTo>
                <a:cubicBezTo>
                  <a:pt x="0" y="2054993"/>
                  <a:pt x="724522" y="794225"/>
                  <a:pt x="1826504" y="4974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881322FE-E286-E344-B332-CF37E6CAD2D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97278" y="2322728"/>
            <a:ext cx="5751389" cy="4032225"/>
          </a:xfrm>
        </p:spPr>
        <p:txBody>
          <a:bodyPr rtlCol="0"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29985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42CED-2D07-404B-AB13-023E54BA310B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24B9EF5C-4EA2-4E3C-A4F4-B76FE22AE7E2}" type="datetime1">
              <a:rPr lang="ru-RU" noProof="0" smtClean="0"/>
              <a:t>08.06.2021</a:t>
            </a:fld>
            <a:endParaRPr lang="ru-RU" noProof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22" r:id="rId3"/>
    <p:sldLayoutId id="2147483708" r:id="rId4"/>
    <p:sldLayoutId id="2147483709" r:id="rId5"/>
    <p:sldLayoutId id="2147483716" r:id="rId6"/>
    <p:sldLayoutId id="2147483710" r:id="rId7"/>
    <p:sldLayoutId id="2147483724" r:id="rId8"/>
    <p:sldLayoutId id="2147483711" r:id="rId9"/>
    <p:sldLayoutId id="2147483718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cdn.discordapp.com/attachments/825448207206318131/846749140800503878/candytitlehuge.png">
            <a:extLst>
              <a:ext uri="{FF2B5EF4-FFF2-40B4-BE49-F238E27FC236}">
                <a16:creationId xmlns:a16="http://schemas.microsoft.com/office/drawing/2014/main" id="{A91E3BB2-D702-4CD7-B77D-5E3B8B2181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" t="431" r="55805" b="-431"/>
          <a:stretch/>
        </p:blipFill>
        <p:spPr bwMode="auto">
          <a:xfrm>
            <a:off x="3025620" y="1568743"/>
            <a:ext cx="6140741" cy="2195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cdn.discordapp.com/attachments/825448207206318131/846749140800503878/candytitlehuge.png">
            <a:extLst>
              <a:ext uri="{FF2B5EF4-FFF2-40B4-BE49-F238E27FC236}">
                <a16:creationId xmlns:a16="http://schemas.microsoft.com/office/drawing/2014/main" id="{78B544C3-FFC3-4262-9574-823118B0E3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02" r="3226"/>
          <a:stretch/>
        </p:blipFill>
        <p:spPr bwMode="auto">
          <a:xfrm>
            <a:off x="2316749" y="2856279"/>
            <a:ext cx="7558481" cy="220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cdn.discordapp.com/attachments/825448207206318131/846756608292945940/candytitlehuge.png">
            <a:extLst>
              <a:ext uri="{FF2B5EF4-FFF2-40B4-BE49-F238E27FC236}">
                <a16:creationId xmlns:a16="http://schemas.microsoft.com/office/drawing/2014/main" id="{CFB54016-C663-4273-8982-0B05415D3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31" r="3253"/>
          <a:stretch/>
        </p:blipFill>
        <p:spPr bwMode="auto">
          <a:xfrm>
            <a:off x="2316748" y="2856279"/>
            <a:ext cx="7558481" cy="220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DC5059-4F40-4053-A8E3-D10E984C6348}"/>
              </a:ext>
            </a:extLst>
          </p:cNvPr>
          <p:cNvSpPr txBox="1"/>
          <p:nvPr/>
        </p:nvSpPr>
        <p:spPr>
          <a:xfrm>
            <a:off x="1951262" y="4919925"/>
            <a:ext cx="828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21/ЛКП-754-2021. 1С21S.I.13. Hybrid Harvest. Обучение генетике 2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5A1A69E-0094-43F7-9503-BC700C9B9D21}"/>
              </a:ext>
            </a:extLst>
          </p:cNvPr>
          <p:cNvSpPr/>
          <p:nvPr/>
        </p:nvSpPr>
        <p:spPr>
          <a:xfrm>
            <a:off x="3724183" y="5439542"/>
            <a:ext cx="474360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Разработано командой «</a:t>
            </a:r>
            <a:r>
              <a:rPr lang="en-US" dirty="0" err="1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</a:p>
          <a:p>
            <a:endParaRPr lang="ru-RU" dirty="0">
              <a:latin typeface="Consolas" panose="020B0609020204030204" pitchFamily="49" charset="0"/>
            </a:endParaRPr>
          </a:p>
          <a:p>
            <a:pPr algn="ctr"/>
            <a:r>
              <a:rPr lang="ru-RU" dirty="0">
                <a:latin typeface="Consolas" panose="020B0609020204030204" pitchFamily="49" charset="0"/>
              </a:rPr>
              <a:t>Куратор: Васина Вероника Николаевна</a:t>
            </a:r>
          </a:p>
        </p:txBody>
      </p:sp>
    </p:spTree>
    <p:extLst>
      <p:ext uri="{BB962C8B-B14F-4D97-AF65-F5344CB8AC3E}">
        <p14:creationId xmlns:p14="http://schemas.microsoft.com/office/powerpoint/2010/main" val="1639088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560" y="421817"/>
            <a:ext cx="10231120" cy="1369074"/>
          </a:xfrm>
        </p:spPr>
        <p:txBody>
          <a:bodyPr rtlCol="0"/>
          <a:lstStyle/>
          <a:p>
            <a:pPr rtl="0"/>
            <a:r>
              <a:rPr lang="ru-RU" dirty="0"/>
              <a:t>НАША КОМАНДА</a:t>
            </a:r>
          </a:p>
        </p:txBody>
      </p:sp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6F082CA5-8E92-4C43-A248-3E4421013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010" y="1743899"/>
            <a:ext cx="1933667" cy="2578223"/>
          </a:xfrm>
          <a:prstGeom prst="rect">
            <a:avLst/>
          </a:prstGeom>
          <a:scene3d>
            <a:camera prst="orthographicFront"/>
            <a:lightRig rig="threePt" dir="t"/>
          </a:scene3d>
          <a:sp3d contourW="63500">
            <a:contourClr>
              <a:srgbClr val="EC800A"/>
            </a:contourClr>
          </a:sp3d>
        </p:spPr>
      </p:pic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C977A402-F600-46DB-A5DC-B106D319B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95" y="1743899"/>
            <a:ext cx="2047273" cy="2578225"/>
          </a:xfrm>
          <a:prstGeom prst="rect">
            <a:avLst/>
          </a:prstGeom>
          <a:effectLst>
            <a:glow>
              <a:schemeClr val="accent1">
                <a:satMod val="175000"/>
                <a:alpha val="40000"/>
              </a:schemeClr>
            </a:glow>
            <a:softEdge rad="0"/>
          </a:effectLst>
          <a:scene3d>
            <a:camera prst="perspectiveFront"/>
            <a:lightRig rig="threePt" dir="t"/>
          </a:scene3d>
          <a:sp3d contourW="57150">
            <a:contourClr>
              <a:schemeClr val="accent1">
                <a:lumMod val="75000"/>
              </a:schemeClr>
            </a:contourClr>
          </a:sp3d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518E1C19-1BC1-43AB-9B3C-B66CD25615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701" y="1743898"/>
            <a:ext cx="1933668" cy="2578223"/>
          </a:xfrm>
          <a:prstGeom prst="rect">
            <a:avLst/>
          </a:prstGeom>
          <a:scene3d>
            <a:camera prst="orthographicFront"/>
            <a:lightRig rig="threePt" dir="t"/>
          </a:scene3d>
          <a:sp3d contourW="63500">
            <a:contourClr>
              <a:srgbClr val="33CC33"/>
            </a:contourClr>
          </a:sp3d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717E175F-D9C2-432D-B4EE-97AA8F3DF621}"/>
              </a:ext>
            </a:extLst>
          </p:cNvPr>
          <p:cNvSpPr txBox="1"/>
          <p:nvPr/>
        </p:nvSpPr>
        <p:spPr>
          <a:xfrm>
            <a:off x="206195" y="4351076"/>
            <a:ext cx="20472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Кудашов Богдан 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Олегович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(Звуковой дизайнер, программист, Визуальный дизайнер-консультант)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3ACB78-BD48-49B4-A67C-A279116D2C99}"/>
              </a:ext>
            </a:extLst>
          </p:cNvPr>
          <p:cNvSpPr txBox="1"/>
          <p:nvPr/>
        </p:nvSpPr>
        <p:spPr>
          <a:xfrm>
            <a:off x="2740009" y="4308765"/>
            <a:ext cx="19336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Филиппов Степан 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Владимирович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(Ведущий программист, консультант по программному обеспечению)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ED32F18-796A-4910-9AFD-55BC118EDAF4}"/>
              </a:ext>
            </a:extLst>
          </p:cNvPr>
          <p:cNvSpPr txBox="1"/>
          <p:nvPr/>
        </p:nvSpPr>
        <p:spPr>
          <a:xfrm>
            <a:off x="5103701" y="4322121"/>
            <a:ext cx="1933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Усынин Андрей 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Вячеславович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(Тимлид)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8513DAE-1064-44D9-B13C-80F51762BA31}"/>
              </a:ext>
            </a:extLst>
          </p:cNvPr>
          <p:cNvSpPr txBox="1"/>
          <p:nvPr/>
        </p:nvSpPr>
        <p:spPr>
          <a:xfrm>
            <a:off x="7580427" y="4356478"/>
            <a:ext cx="19336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Копосов Алексей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Павлович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(Аналитик, программист, Ответственный за программное обеспечение)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D462B35-21B6-46B3-957C-C82D04C6CAC1}"/>
              </a:ext>
            </a:extLst>
          </p:cNvPr>
          <p:cNvSpPr txBox="1"/>
          <p:nvPr/>
        </p:nvSpPr>
        <p:spPr>
          <a:xfrm>
            <a:off x="9856548" y="4351076"/>
            <a:ext cx="2335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Новожилова Екатерина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Александровна</a:t>
            </a:r>
          </a:p>
          <a:p>
            <a:pPr algn="ctr"/>
            <a:r>
              <a:rPr lang="ru-RU" sz="1600" dirty="0">
                <a:latin typeface="+mj-lt"/>
                <a:cs typeface="Times New Roman" panose="02020603050405020304" pitchFamily="18" charset="0"/>
              </a:rPr>
              <a:t>(Дизайнер)</a:t>
            </a:r>
          </a:p>
        </p:txBody>
      </p:sp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33EE4BF9-E87E-4616-A89D-3DD1687C56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427" y="1743899"/>
            <a:ext cx="1958733" cy="2564866"/>
          </a:xfrm>
          <a:prstGeom prst="rect">
            <a:avLst/>
          </a:prstGeom>
          <a:scene3d>
            <a:camera prst="orthographicFront"/>
            <a:lightRig rig="threePt" dir="t"/>
          </a:scene3d>
          <a:sp3d contourW="63500">
            <a:contourClr>
              <a:srgbClr val="D22800"/>
            </a:contourClr>
          </a:sp3d>
        </p:spPr>
      </p:pic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36334FD2-61F9-4A5F-91FE-982D8A18B6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1570" y="1743898"/>
            <a:ext cx="1925407" cy="2564867"/>
          </a:xfrm>
          <a:prstGeom prst="rect">
            <a:avLst/>
          </a:prstGeom>
          <a:scene3d>
            <a:camera prst="orthographicFront"/>
            <a:lightRig rig="threePt" dir="t"/>
          </a:scene3d>
          <a:sp3d contourW="63500">
            <a:contourClr>
              <a:srgbClr val="C80EB2"/>
            </a:contourClr>
          </a:sp3d>
        </p:spPr>
      </p:pic>
      <p:sp>
        <p:nvSpPr>
          <p:cNvPr id="57" name="Прямоугольник 56"/>
          <p:cNvSpPr/>
          <p:nvPr/>
        </p:nvSpPr>
        <p:spPr>
          <a:xfrm>
            <a:off x="8144429" y="125252"/>
            <a:ext cx="228460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600" dirty="0">
                <a:ln w="0"/>
                <a:latin typeface="+mj-lt"/>
              </a:rPr>
              <a:t>Ссылка на репозиторий:</a:t>
            </a:r>
            <a:endParaRPr lang="ru-RU" sz="1600" b="0" cap="none" spc="0" dirty="0">
              <a:ln w="0"/>
              <a:latin typeface="+mj-lt"/>
            </a:endParaRPr>
          </a:p>
        </p:txBody>
      </p:sp>
      <p:pic>
        <p:nvPicPr>
          <p:cNvPr id="61" name="Picture 2" descr="https://media.discordapp.net/attachments/440794085352275988/844554038304440340/code.png?width=300&amp;height=30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6075" y="0"/>
            <a:ext cx="16859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244FA3C-8192-4465-9AB5-79901587F18C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9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BECA8AA-538D-4B18-9F62-958244436BBA}"/>
              </a:ext>
            </a:extLst>
          </p:cNvPr>
          <p:cNvSpPr/>
          <p:nvPr/>
        </p:nvSpPr>
        <p:spPr>
          <a:xfrm>
            <a:off x="6956976" y="475432"/>
            <a:ext cx="36631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1600" dirty="0">
                <a:solidFill>
                  <a:srgbClr val="000000"/>
                </a:solidFill>
                <a:latin typeface="+mj-lt"/>
                <a:cs typeface="Times New Roman" panose="02020603050405020304" pitchFamily="18" charset="0"/>
              </a:rPr>
              <a:t>Контакты: </a:t>
            </a:r>
            <a:r>
              <a:rPr lang="en-US" sz="1600" dirty="0">
                <a:latin typeface="+mj-lt"/>
              </a:rPr>
              <a:t>Andrei.Usynin@urfu.me</a:t>
            </a:r>
            <a:endParaRPr lang="ru-RU" sz="1600" dirty="0">
              <a:solidFill>
                <a:srgbClr val="000000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ED2F366-2553-4464-95BE-374EEE96CD69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21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F24DE1EF-2B6D-4096-B768-CCD646E7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967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бъект 11">
            <a:extLst>
              <a:ext uri="{FF2B5EF4-FFF2-40B4-BE49-F238E27FC236}">
                <a16:creationId xmlns:a16="http://schemas.microsoft.com/office/drawing/2014/main" id="{2F06A708-C428-8443-AB48-F60A95FF71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1768" y="1790891"/>
            <a:ext cx="4609608" cy="4759537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+mj-lt"/>
              </a:rPr>
              <a:t>Цель:</a:t>
            </a:r>
          </a:p>
          <a:p>
            <a:r>
              <a:rPr lang="ru-RU" sz="1800" dirty="0">
                <a:latin typeface="+mj-lt"/>
              </a:rPr>
              <a:t>Улучшить знания людей по теме «Селекция»</a:t>
            </a: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Задачи: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latin typeface="+mj-lt"/>
              </a:rPr>
              <a:t>Создать мобильную игру в жанре «Ферма»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latin typeface="+mj-lt"/>
              </a:rPr>
              <a:t>Добавить в приложение элементы, обучающие азам биологии, генетики и селекции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latin typeface="+mj-lt"/>
              </a:rPr>
              <a:t>Удостовериться, что приложение интересно той возрастной аудитории, на которую оно было нацелено (8-14 лет)</a:t>
            </a:r>
          </a:p>
          <a:p>
            <a:pPr marL="0" indent="0">
              <a:buNone/>
            </a:pPr>
            <a:endParaRPr lang="ru-RU" sz="2000" dirty="0">
              <a:latin typeface="+mj-lt"/>
            </a:endParaRPr>
          </a:p>
        </p:txBody>
      </p:sp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09B206E8-59BD-1B4C-8912-9A0443F96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68" y="421817"/>
            <a:ext cx="4609608" cy="1369074"/>
          </a:xfrm>
        </p:spPr>
        <p:txBody>
          <a:bodyPr rtlCol="0"/>
          <a:lstStyle/>
          <a:p>
            <a:pPr algn="ctr" rtl="0"/>
            <a:r>
              <a:rPr lang="ru-RU" dirty="0">
                <a:sym typeface="Bodoni SvtyTwo ITC TT-Book"/>
              </a:rPr>
              <a:t>Цели и задачи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1C8C1399-5BC0-4EC5-9D9E-FAF42A6544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5439912"/>
              </p:ext>
            </p:extLst>
          </p:nvPr>
        </p:nvGraphicFramePr>
        <p:xfrm>
          <a:off x="4871734" y="733059"/>
          <a:ext cx="7320266" cy="5572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B382D79-21A3-4813-83CD-520D8888C7EE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</a:t>
            </a:r>
            <a:r>
              <a:rPr lang="ru-RU" dirty="0" err="1">
                <a:latin typeface="Consolas" panose="020B0609020204030204" pitchFamily="49" charset="0"/>
              </a:rPr>
              <a:t>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2064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D3165346-D71C-4D5C-8714-295FBF009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7815295F-1236-4220-8342-FEBD8855F412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1</a:t>
            </a:r>
            <a:endParaRPr lang="ru-RU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11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аналитика</a:t>
            </a:r>
          </a:p>
        </p:txBody>
      </p:sp>
      <p:pic>
        <p:nvPicPr>
          <p:cNvPr id="1026" name="Picture 2" descr="Анализ возраста целевой аудитории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" t="10174"/>
          <a:stretch/>
        </p:blipFill>
        <p:spPr bwMode="auto">
          <a:xfrm>
            <a:off x="22069" y="1733903"/>
            <a:ext cx="6849531" cy="493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386EBC7-7B71-4641-A019-6FC03C25CB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51"/>
          <a:stretch/>
        </p:blipFill>
        <p:spPr>
          <a:xfrm>
            <a:off x="6355280" y="5066484"/>
            <a:ext cx="5871690" cy="179151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C0F810-4BB9-449A-BD82-7679FBCD39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2" r="12694"/>
          <a:stretch/>
        </p:blipFill>
        <p:spPr>
          <a:xfrm>
            <a:off x="6355280" y="266281"/>
            <a:ext cx="5875611" cy="414416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67F9F5-3341-4EF8-9D49-B078A774F130}"/>
              </a:ext>
            </a:extLst>
          </p:cNvPr>
          <p:cNvSpPr/>
          <p:nvPr/>
        </p:nvSpPr>
        <p:spPr>
          <a:xfrm>
            <a:off x="398833" y="5623688"/>
            <a:ext cx="6096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  <a:ea typeface="Times New Roman" panose="02020603050405020304" pitchFamily="18" charset="0"/>
              </a:rPr>
              <a:t>Возраст аудитории мобильных приложений жанра «Ферма»</a:t>
            </a:r>
            <a:endParaRPr lang="en-US" sz="1600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algn="ctr"/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ru-RU" sz="1600" dirty="0">
                <a:latin typeface="Consolas" panose="020B0609020204030204" pitchFamily="49" charset="0"/>
              </a:rPr>
              <a:t>в %)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7CA57C-6A6B-422A-A1E4-E2636BFD6A56}"/>
              </a:ext>
            </a:extLst>
          </p:cNvPr>
          <p:cNvSpPr/>
          <p:nvPr/>
        </p:nvSpPr>
        <p:spPr>
          <a:xfrm>
            <a:off x="1184513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ru-RU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2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2AA93B7-1179-4790-AFA8-ED21E89A8A74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11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F3A2401E-60A3-4905-81E2-C4C47CDCF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35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6306B45-52AC-41C5-826E-6A6C82642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93615"/>
            <a:ext cx="10058400" cy="669946"/>
          </a:xfrm>
        </p:spPr>
        <p:txBody>
          <a:bodyPr/>
          <a:lstStyle/>
          <a:p>
            <a:pPr algn="ctr"/>
            <a:r>
              <a:rPr lang="ru-RU" dirty="0"/>
              <a:t>Анализ Конкурентов</a:t>
            </a:r>
          </a:p>
        </p:txBody>
      </p: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9A379D33-9A6B-428D-A770-29EA28AB1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73578"/>
              </p:ext>
            </p:extLst>
          </p:nvPr>
        </p:nvGraphicFramePr>
        <p:xfrm>
          <a:off x="0" y="2047019"/>
          <a:ext cx="12192000" cy="481098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18563539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17183757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61636278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715698624"/>
                    </a:ext>
                  </a:extLst>
                </a:gridCol>
              </a:tblGrid>
              <a:tr h="785016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86D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Hybrid Harvest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D97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Hay day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C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My singing monsters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732973"/>
                  </a:ext>
                </a:extLst>
              </a:tr>
              <a:tr h="78501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Целевая аудитория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От 8 до 14 лет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6DD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ru-RU" sz="1600" dirty="0"/>
                        <a:t>От 3 до 14 лет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FAE23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ru-RU" sz="1600" dirty="0"/>
                        <a:t>От 3 до 12 лет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6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881950"/>
                  </a:ext>
                </a:extLst>
              </a:tr>
              <a:tr h="78501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Жанр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Казуальная игра с элементами головоломки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 anchor="ctr">
                    <a:solidFill>
                      <a:srgbClr val="76DD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Казуальная игра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 marL="56912" marR="56912" marT="28456" marB="28456">
                    <a:solidFill>
                      <a:srgbClr val="FAE2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6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Казуальная игра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 marL="56912" marR="56912" marT="28456" marB="28456">
                    <a:solidFill>
                      <a:srgbClr val="FF6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7154256"/>
                  </a:ext>
                </a:extLst>
              </a:tr>
              <a:tr h="88590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Основная цель</a:t>
                      </a:r>
                      <a:endParaRPr lang="ru-RU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Селекция растений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76DD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Выращивание и продажа урожая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 anchor="ctr">
                    <a:solidFill>
                      <a:srgbClr val="FAE23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Скрещивание и выращивание монстров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 anchor="ctr">
                    <a:solidFill>
                      <a:srgbClr val="FF6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432822"/>
                  </a:ext>
                </a:extLst>
              </a:tr>
              <a:tr h="78501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Образовательная составляющая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Присутствует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76DD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Отсутствует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FAE2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6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Отсутствует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 marL="56912" marR="56912" marT="28456" marB="28456">
                    <a:solidFill>
                      <a:srgbClr val="FF6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14422"/>
                  </a:ext>
                </a:extLst>
              </a:tr>
              <a:tr h="785016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Мультиплеер</a:t>
                      </a:r>
                      <a:endParaRPr lang="ru-RU" dirty="0">
                        <a:latin typeface="+mj-lt"/>
                      </a:endParaRPr>
                    </a:p>
                  </a:txBody>
                  <a:tcPr anchor="ctr">
                    <a:solidFill>
                      <a:srgbClr val="00A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Отсутствует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76DD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Присутствует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6912" marR="56912" marT="28456" marB="28456">
                    <a:solidFill>
                      <a:srgbClr val="FAE23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  <a:p>
                      <a:pPr algn="ctr"/>
                      <a:r>
                        <a:rPr lang="ru-RU" sz="1600" dirty="0"/>
                        <a:t>Присутствует</a:t>
                      </a:r>
                      <a:endParaRPr lang="ru-RU" sz="1600" dirty="0">
                        <a:solidFill>
                          <a:schemeClr val="tx1"/>
                        </a:solidFill>
                      </a:endParaRPr>
                    </a:p>
                  </a:txBody>
                  <a:tcPr marL="56912" marR="56912" marT="28456" marB="28456">
                    <a:solidFill>
                      <a:srgbClr val="FF6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3567948"/>
                  </a:ext>
                </a:extLst>
              </a:tr>
            </a:tbl>
          </a:graphicData>
        </a:graphic>
      </p:graphicFrame>
      <p:pic>
        <p:nvPicPr>
          <p:cNvPr id="10" name="Picture 2" descr="Hay Day для Андроид - скачать APK">
            <a:extLst>
              <a:ext uri="{FF2B5EF4-FFF2-40B4-BE49-F238E27FC236}">
                <a16:creationId xmlns:a16="http://schemas.microsoft.com/office/drawing/2014/main" id="{547CCBB1-6BEE-4E12-94DF-ACEE8A245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855405"/>
            <a:ext cx="3008671" cy="11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Скачать My Singing Monsters на Андроид бесплатно 3.0.1 apk">
            <a:extLst>
              <a:ext uri="{FF2B5EF4-FFF2-40B4-BE49-F238E27FC236}">
                <a16:creationId xmlns:a16="http://schemas.microsoft.com/office/drawing/2014/main" id="{1C68E89F-11C5-4637-825E-6E3A17BC3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4671" y="855405"/>
            <a:ext cx="3087329" cy="11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cdn.discordapp.com/attachments/365835703743152128/848922564533026836/unknown.png">
            <a:extLst>
              <a:ext uri="{FF2B5EF4-FFF2-40B4-BE49-F238E27FC236}">
                <a16:creationId xmlns:a16="http://schemas.microsoft.com/office/drawing/2014/main" id="{128BF647-D7F3-456C-AE02-E17078025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327" y="855405"/>
            <a:ext cx="3008671" cy="119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C89895C9-2372-48C9-8248-34B06DD272E9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3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60ABF69-933D-413D-A7DD-26A88A6133EA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13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6E5CF502-FA34-43C9-950F-4D762DC18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70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Объект 3" descr="Установка приложений на телевизоры и Set-Top Box под управлением Android —  Документация Device confugiration Last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520" y="1449944"/>
            <a:ext cx="4572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 descr="Файл:Unity Technologies logo.svg — Википедия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212" y="1847851"/>
            <a:ext cx="4014788" cy="1490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 descr="Adobe Photoshop — Википедия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775" y="4037013"/>
            <a:ext cx="2035493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 descr="Easy Paint Tool Sai LOGO by Omar6 on DeviantArt | Seni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731" y="3991769"/>
            <a:ext cx="2571750" cy="199548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Заголовок 1"/>
          <p:cNvSpPr txBox="1">
            <a:spLocks/>
          </p:cNvSpPr>
          <p:nvPr/>
        </p:nvSpPr>
        <p:spPr>
          <a:xfrm>
            <a:off x="1908808" y="6011864"/>
            <a:ext cx="3781425" cy="5541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Photoshop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CS6</a:t>
            </a:r>
            <a:endParaRPr lang="ru-RU" sz="3200" dirty="0">
              <a:solidFill>
                <a:schemeClr val="tx1">
                  <a:lumMod val="75000"/>
                  <a:lumOff val="25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6653212" y="6011864"/>
            <a:ext cx="3953827" cy="5541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Paint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Tool</a:t>
            </a:r>
            <a:r>
              <a:rPr lang="en-US" sz="3200" dirty="0"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SAI</a:t>
            </a:r>
            <a:endParaRPr lang="ru-RU" sz="3200" dirty="0">
              <a:solidFill>
                <a:schemeClr val="tx1">
                  <a:lumMod val="75000"/>
                  <a:lumOff val="25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 txBox="1">
            <a:spLocks/>
          </p:cNvSpPr>
          <p:nvPr/>
        </p:nvSpPr>
        <p:spPr>
          <a:xfrm>
            <a:off x="980902" y="421817"/>
            <a:ext cx="10174778" cy="1369074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Стек технологий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5B4FB96-8D59-491E-BCBA-B795FDB3CFD2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4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DB5A631-C447-4180-91C0-F4D572A21CF9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20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4290AAD9-885E-4E04-87A3-561D11B1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370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E384845-4374-4BD6-807E-63CBCF911173}"/>
              </a:ext>
            </a:extLst>
          </p:cNvPr>
          <p:cNvSpPr/>
          <p:nvPr/>
        </p:nvSpPr>
        <p:spPr>
          <a:xfrm>
            <a:off x="11326761" y="5958348"/>
            <a:ext cx="865239" cy="899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204F3F-D196-428C-AE74-238938FD8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Основные этапы разработки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687C13F-BE3A-4430-8CA8-C663E840D8B9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5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BE76A31-1A8C-4A21-8A43-0CE4D3262EE8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8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118CFB20-FB2D-4906-8A93-6C2E32D7D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C5F6E1B-F25F-4DAD-9B4D-D58D6A62B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637" y="1502474"/>
            <a:ext cx="5597685" cy="493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D177E1-6469-4611-8C74-167A3B6D3DDE}"/>
              </a:ext>
            </a:extLst>
          </p:cNvPr>
          <p:cNvSpPr/>
          <p:nvPr/>
        </p:nvSpPr>
        <p:spPr>
          <a:xfrm>
            <a:off x="4462401" y="6457890"/>
            <a:ext cx="3328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Рисунок 1 – Основные этапы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390208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EB1053C-E1BC-47C4-8804-34C82F48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69331"/>
            <a:ext cx="10058400" cy="1369074"/>
          </a:xfrm>
        </p:spPr>
        <p:txBody>
          <a:bodyPr/>
          <a:lstStyle/>
          <a:p>
            <a:r>
              <a:rPr lang="ru-RU" dirty="0"/>
              <a:t>Макет и текущее приложение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AE61C5E-A086-4025-B16C-E648DB61964C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7322" y="2181139"/>
            <a:ext cx="5359720" cy="3238918"/>
          </a:xfrm>
          <a:prstGeom prst="rect">
            <a:avLst/>
          </a:prstGeom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BA448FEB-9E6B-4341-8A09-A6A686D3187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14959" y="2181139"/>
            <a:ext cx="5359720" cy="323891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8AD3B3B-95CE-4C22-9731-751A7EAD4D55}"/>
              </a:ext>
            </a:extLst>
          </p:cNvPr>
          <p:cNvSpPr/>
          <p:nvPr/>
        </p:nvSpPr>
        <p:spPr>
          <a:xfrm>
            <a:off x="11326761" y="5958348"/>
            <a:ext cx="865239" cy="899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8280275-BEA8-40E7-80D2-A876EE48FF93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6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EC620BB-2251-4ACB-909E-EC671ADCA607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14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E176CF66-7B8C-4D9F-9A8A-1B5FE74CE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950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id="{A0A85617-D1B0-4E8A-8274-E0B9C40D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839" y="1856090"/>
            <a:ext cx="3987078" cy="3820479"/>
          </a:xfrm>
        </p:spPr>
        <p:txBody>
          <a:bodyPr>
            <a:noAutofit/>
          </a:bodyPr>
          <a:lstStyle/>
          <a:p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Расходы: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Время (Примерная оценка 100 000 рублей за весь период разработки)</a:t>
            </a:r>
          </a:p>
          <a:p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Предполагаемые способы дохода: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Реклама (37 рублей за 1000 просмотров согласно средней стоимости по рынку)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Способ монетизации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Название: Награждающая реклама</a:t>
            </a:r>
            <a:endParaRPr lang="en-US" sz="1500" dirty="0">
              <a:solidFill>
                <a:schemeClr val="tx1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Причина выбора: Меньше всего отталкивает пользователей, чаще активируется.</a:t>
            </a:r>
          </a:p>
          <a:p>
            <a:pPr marL="201168" lvl="1" indent="0">
              <a:buNone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Итог: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Для окупаемости затрат разработки в худшем случае необходимо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~3 </a:t>
            </a: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млн скачиваний, в лучшем </a:t>
            </a:r>
            <a:r>
              <a:rPr lang="en-US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~</a:t>
            </a:r>
            <a:r>
              <a:rPr lang="ru-RU" sz="15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270 тысяч скачиваний.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6331101-4B25-4E29-A525-15C11DC5A0D9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7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DB24194-C2DF-49F4-8397-23A001631681}"/>
              </a:ext>
            </a:extLst>
          </p:cNvPr>
          <p:cNvSpPr/>
          <p:nvPr/>
        </p:nvSpPr>
        <p:spPr>
          <a:xfrm>
            <a:off x="11318551" y="5958348"/>
            <a:ext cx="865239" cy="899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F92FAC2-F07D-40BF-9569-44BDC1B35D05}"/>
              </a:ext>
            </a:extLst>
          </p:cNvPr>
          <p:cNvSpPr/>
          <p:nvPr/>
        </p:nvSpPr>
        <p:spPr>
          <a:xfrm>
            <a:off x="1180195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7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16" name="Заголовок 8">
            <a:extLst>
              <a:ext uri="{FF2B5EF4-FFF2-40B4-BE49-F238E27FC236}">
                <a16:creationId xmlns:a16="http://schemas.microsoft.com/office/drawing/2014/main" id="{0FE3DC63-BB4C-4738-AB73-252DA7EB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440" y="367289"/>
            <a:ext cx="10231120" cy="1369074"/>
          </a:xfrm>
        </p:spPr>
        <p:txBody>
          <a:bodyPr rtlCol="0"/>
          <a:lstStyle/>
          <a:p>
            <a:pPr rtl="0"/>
            <a:r>
              <a:rPr lang="ru-RU" dirty="0"/>
              <a:t>Бюджет продукта, схема монетизации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476B780-E12B-4418-A47D-647411E54DC0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17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D4AAD3C8-EDAE-435A-A8BB-7EA6CFD39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773A44-322C-443D-8C38-35CF7D1C4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3482" y="1528031"/>
            <a:ext cx="7109390" cy="414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7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350498-C6E0-4603-8DF5-64D8BE8F2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Работающая игра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D128688-9D3A-40B9-BDCC-077CE8273DC1}"/>
              </a:ext>
            </a:extLst>
          </p:cNvPr>
          <p:cNvSpPr/>
          <p:nvPr/>
        </p:nvSpPr>
        <p:spPr>
          <a:xfrm>
            <a:off x="11810164" y="6334780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8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7930734-1F97-4E0F-A107-ADE5D6BB2B83}"/>
              </a:ext>
            </a:extLst>
          </p:cNvPr>
          <p:cNvSpPr/>
          <p:nvPr/>
        </p:nvSpPr>
        <p:spPr>
          <a:xfrm>
            <a:off x="11326761" y="5941489"/>
            <a:ext cx="865239" cy="8996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88C8C3C-B60B-4869-A41B-2C2FDD2B3845}"/>
              </a:ext>
            </a:extLst>
          </p:cNvPr>
          <p:cNvSpPr/>
          <p:nvPr/>
        </p:nvSpPr>
        <p:spPr>
          <a:xfrm>
            <a:off x="11810164" y="6317921"/>
            <a:ext cx="381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Consolas" panose="020B0609020204030204"/>
              </a:rPr>
              <a:t>8</a:t>
            </a:r>
            <a:endParaRPr lang="ru-RU" sz="2800" dirty="0">
              <a:solidFill>
                <a:srgbClr val="000000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29C15A4-6199-4298-958C-6C78DE31856D}"/>
              </a:ext>
            </a:extLst>
          </p:cNvPr>
          <p:cNvSpPr/>
          <p:nvPr/>
        </p:nvSpPr>
        <p:spPr>
          <a:xfrm>
            <a:off x="0" y="-1"/>
            <a:ext cx="4468917" cy="369332"/>
          </a:xfrm>
          <a:prstGeom prst="rect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dirty="0">
                <a:latin typeface="Consolas" panose="020B0609020204030204" pitchFamily="49" charset="0"/>
              </a:rPr>
              <a:t>   Hybrid Harvest</a:t>
            </a:r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ru-RU" dirty="0">
                <a:latin typeface="Consolas" panose="020B0609020204030204" pitchFamily="49" charset="0"/>
              </a:rPr>
              <a:t>«</a:t>
            </a:r>
            <a:r>
              <a:rPr lang="en-US" dirty="0">
                <a:latin typeface="Consolas" panose="020B0609020204030204" pitchFamily="49" charset="0"/>
              </a:rPr>
              <a:t>Teel@Software</a:t>
            </a:r>
            <a:r>
              <a:rPr lang="ru-RU" dirty="0">
                <a:latin typeface="Consolas" panose="020B0609020204030204" pitchFamily="49" charset="0"/>
              </a:rPr>
              <a:t>»</a:t>
            </a:r>
            <a:endParaRPr lang="ru-RU" dirty="0"/>
          </a:p>
        </p:txBody>
      </p:sp>
      <p:pic>
        <p:nvPicPr>
          <p:cNvPr id="12" name="Picture 16" descr="https://cdn.discordapp.com/attachments/825448207206318131/849679684173037638/pomerec_yin_big.png">
            <a:extLst>
              <a:ext uri="{FF2B5EF4-FFF2-40B4-BE49-F238E27FC236}">
                <a16:creationId xmlns:a16="http://schemas.microsoft.com/office/drawing/2014/main" id="{13A8AD81-1587-4860-9BF6-591814587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8" y="16104"/>
            <a:ext cx="337121" cy="33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921427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спективаVTI">
  <a:themeElements>
    <a:clrScheme name="Brights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5BEE144D2FF06499D3CAE05154C00B6" ma:contentTypeVersion="7" ma:contentTypeDescription="Создание документа." ma:contentTypeScope="" ma:versionID="4b237bfaee2c717e7777179583bd3c7c">
  <xsd:schema xmlns:xsd="http://www.w3.org/2001/XMLSchema" xmlns:xs="http://www.w3.org/2001/XMLSchema" xmlns:p="http://schemas.microsoft.com/office/2006/metadata/properties" xmlns:ns2="0464ebc7-874d-454c-b9fa-cc3bf73cfc79" targetNamespace="http://schemas.microsoft.com/office/2006/metadata/properties" ma:root="true" ma:fieldsID="4d041f3fd5c56b535648df1a81232bf4" ns2:_="">
    <xsd:import namespace="0464ebc7-874d-454c-b9fa-cc3bf73cfc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64ebc7-874d-454c-b9fa-cc3bf73cfc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2BC3052-C6CA-4E7C-99EE-E1A22B932F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59CDC8-7C83-411C-89C7-EF16690980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64ebc7-874d-454c-b9fa-cc3bf73cfc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53FE64-C06B-4DA3-9810-710BC30104C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779</TotalTime>
  <Words>419</Words>
  <Application>Microsoft Office PowerPoint</Application>
  <PresentationFormat>Широкоэкранный</PresentationFormat>
  <Paragraphs>115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Bodoni SvtyTwo ITC TT-Book</vt:lpstr>
      <vt:lpstr>Calibri</vt:lpstr>
      <vt:lpstr>Consolas</vt:lpstr>
      <vt:lpstr>Times New Roman</vt:lpstr>
      <vt:lpstr>Verdana</vt:lpstr>
      <vt:lpstr>РетроспективаVTI</vt:lpstr>
      <vt:lpstr>Презентация PowerPoint</vt:lpstr>
      <vt:lpstr>Цели и задачи</vt:lpstr>
      <vt:lpstr>аналитика</vt:lpstr>
      <vt:lpstr>Анализ Конкурентов</vt:lpstr>
      <vt:lpstr>Презентация PowerPoint</vt:lpstr>
      <vt:lpstr>Основные этапы разработки</vt:lpstr>
      <vt:lpstr>Макет и текущее приложение</vt:lpstr>
      <vt:lpstr>Бюджет продукта, схема монетизации</vt:lpstr>
      <vt:lpstr>Работающая игра</vt:lpstr>
      <vt:lpstr>НАША 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</dc:title>
  <dc:creator/>
  <cp:lastModifiedBy>Усынин Андрей Вячеславович</cp:lastModifiedBy>
  <cp:revision>61</cp:revision>
  <dcterms:created xsi:type="dcterms:W3CDTF">2021-05-19T12:54:51Z</dcterms:created>
  <dcterms:modified xsi:type="dcterms:W3CDTF">2021-06-08T13:47:38Z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0x01010045BEE144D2FF06499D3CAE05154C00B6</vt:lpwstr>
  </property>
</Properties>
</file>